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5" r:id="rId39"/>
    <p:sldId id="296" r:id="rId40"/>
    <p:sldId id="297" r:id="rId41"/>
    <p:sldId id="294" r:id="rId42"/>
    <p:sldId id="298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1991B-8416-4AE4-BB5A-8998574A61CE}" type="datetimeFigureOut">
              <a:rPr lang="fr-FR" smtClean="0"/>
              <a:pPr/>
              <a:t>05/11/2019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BEE6F-379B-4BEA-BA32-75C84FAAEB0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1991B-8416-4AE4-BB5A-8998574A61CE}" type="datetimeFigureOut">
              <a:rPr lang="fr-FR" smtClean="0"/>
              <a:pPr/>
              <a:t>05/11/2019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BEE6F-379B-4BEA-BA32-75C84FAAEB0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772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1991B-8416-4AE4-BB5A-8998574A61CE}" type="datetimeFigureOut">
              <a:rPr lang="fr-FR" smtClean="0"/>
              <a:pPr/>
              <a:t>05/11/2019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BEE6F-379B-4BEA-BA32-75C84FAAEB0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1991B-8416-4AE4-BB5A-8998574A61CE}" type="datetimeFigureOut">
              <a:rPr lang="fr-FR" smtClean="0"/>
              <a:pPr/>
              <a:t>05/11/2019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BEE6F-379B-4BEA-BA32-75C84FAAEB0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1991B-8416-4AE4-BB5A-8998574A61CE}" type="datetimeFigureOut">
              <a:rPr lang="fr-FR" smtClean="0"/>
              <a:pPr/>
              <a:t>05/11/2019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BEE6F-379B-4BEA-BA32-75C84FAAEB0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1991B-8416-4AE4-BB5A-8998574A61CE}" type="datetimeFigureOut">
              <a:rPr lang="fr-FR" smtClean="0"/>
              <a:pPr/>
              <a:t>05/11/2019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BEE6F-379B-4BEA-BA32-75C84FAAEB0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1991B-8416-4AE4-BB5A-8998574A61CE}" type="datetimeFigureOut">
              <a:rPr lang="fr-FR" smtClean="0"/>
              <a:pPr/>
              <a:t>05/11/2019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BEE6F-379B-4BEA-BA32-75C84FAAEB0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1991B-8416-4AE4-BB5A-8998574A61CE}" type="datetimeFigureOut">
              <a:rPr lang="fr-FR" smtClean="0"/>
              <a:pPr/>
              <a:t>05/11/2019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BEE6F-379B-4BEA-BA32-75C84FAAEB0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1991B-8416-4AE4-BB5A-8998574A61CE}" type="datetimeFigureOut">
              <a:rPr lang="fr-FR" smtClean="0"/>
              <a:pPr/>
              <a:t>05/11/2019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BEE6F-379B-4BEA-BA32-75C84FAAEB0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1991B-8416-4AE4-BB5A-8998574A61CE}" type="datetimeFigureOut">
              <a:rPr lang="fr-FR" smtClean="0"/>
              <a:pPr/>
              <a:t>05/11/2019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BEE6F-379B-4BEA-BA32-75C84FAAEB0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1991B-8416-4AE4-BB5A-8998574A61CE}" type="datetimeFigureOut">
              <a:rPr lang="fr-FR" smtClean="0"/>
              <a:pPr/>
              <a:t>05/11/2019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BEE6F-379B-4BEA-BA32-75C84FAAEB0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1991B-8416-4AE4-BB5A-8998574A61CE}" type="datetimeFigureOut">
              <a:rPr lang="fr-FR" smtClean="0"/>
              <a:pPr/>
              <a:t>05/11/2019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BEE6F-379B-4BEA-BA32-75C84FAAEB0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AFPLI\COURS%20DU%2030%20OCTOBRE%202019\TEST\1.%20OU%20EST-CE%201.mp3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0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AFPLI\COURS%20DU%2030%20OCTOBRE%202019\TEST\2.%20OU%20EST%20CE%202.mp3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AFPLI\COURS%20DU%2030%20OCTOBRE%202019\TEST\3.%20fixer-un-rendez-vous.mp3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AFPLI\COURS%20DU%2030%20OCTOBRE%202019\TEST\4.%20age_1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AFPLI\COURS%20DU%2030%20OCTOBRE%202019\TEST\5.%20PARLER%20DE%20SA%20JOURNEE.mp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AFPLI\COURS%20DU%2030%20OCTOBRE%202019\TEST\6.%20genre_1.mp3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7FEF817-1D95-4BF8-B8D3-50AC6794C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139" y="579194"/>
            <a:ext cx="7738814" cy="5271416"/>
          </a:xfrm>
        </p:spPr>
        <p:txBody>
          <a:bodyPr/>
          <a:lstStyle/>
          <a:p>
            <a:r>
              <a:rPr lang="fr-FR" dirty="0" err="1"/>
              <a:t>Afpli</a:t>
            </a:r>
            <a:r>
              <a:rPr lang="fr-FR" dirty="0"/>
              <a:t> </a:t>
            </a:r>
            <a:r>
              <a:rPr lang="fr-FR" dirty="0" err="1"/>
              <a:t>luzy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0C16D9D2-EAAD-4E46-91BD-3B3F0A8595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TEST FIN D’EVALUATION A1.1.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983821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224136"/>
          </a:xfrm>
        </p:spPr>
        <p:txBody>
          <a:bodyPr>
            <a:normAutofit fontScale="90000"/>
          </a:bodyPr>
          <a:lstStyle/>
          <a:p>
            <a:pPr algn="l"/>
            <a:r>
              <a:rPr lang="fr-FR" b="1" dirty="0"/>
              <a:t>7.A. </a:t>
            </a:r>
            <a:r>
              <a:rPr lang="fr-FR" b="1" u="sng" dirty="0"/>
              <a:t>POUQUOI VINCENT FAIT UNE FÊTE</a:t>
            </a:r>
            <a:r>
              <a:rPr lang="fr-FR" b="1" dirty="0"/>
              <a:t> ?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008112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b="1" dirty="0"/>
              <a:t>7.B. </a:t>
            </a:r>
            <a:r>
              <a:rPr lang="fr-FR" sz="4000" b="1" u="sng" dirty="0"/>
              <a:t>A QUELLE HEURE COMMENCE LA FÊTE</a:t>
            </a:r>
            <a:r>
              <a:rPr lang="fr-FR" sz="4000" b="1" dirty="0"/>
              <a:t> ?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467544" y="1628800"/>
          <a:ext cx="8208912" cy="2304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/>
              </a:tblGrid>
              <a:tr h="768085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à 7h</a:t>
                      </a:r>
                      <a:endParaRPr lang="fr-FR" sz="3200" dirty="0"/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à 9h</a:t>
                      </a:r>
                      <a:endParaRPr lang="fr-FR" sz="3200" dirty="0"/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à 19h</a:t>
                      </a:r>
                      <a:endParaRPr lang="fr-FR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07704" y="1772816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907704" y="2564904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907704" y="3284984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fr-FR" b="1" dirty="0"/>
              <a:t>8.</a:t>
            </a:r>
            <a:r>
              <a:rPr lang="fr-FR" dirty="0"/>
              <a:t> </a:t>
            </a:r>
            <a:r>
              <a:rPr lang="fr-FR" b="1" u="sng" dirty="0"/>
              <a:t>LISEZ LE TEXTE ET REPONDEZ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i="1" dirty="0"/>
              <a:t>« Salut Fred, comment vas-tu </a:t>
            </a:r>
            <a:r>
              <a:rPr lang="fr-FR" i="1" dirty="0" smtClean="0"/>
              <a:t>?</a:t>
            </a:r>
          </a:p>
          <a:p>
            <a:pPr>
              <a:buNone/>
            </a:pPr>
            <a:r>
              <a:rPr lang="fr-FR" i="1" dirty="0" smtClean="0"/>
              <a:t>Demain </a:t>
            </a:r>
            <a:r>
              <a:rPr lang="fr-FR" i="1" dirty="0"/>
              <a:t>j’ai un examen de français. Je </a:t>
            </a:r>
            <a:r>
              <a:rPr lang="fr-FR" i="1" dirty="0" smtClean="0"/>
              <a:t>voudrais</a:t>
            </a:r>
          </a:p>
          <a:p>
            <a:pPr>
              <a:buNone/>
            </a:pPr>
            <a:r>
              <a:rPr lang="fr-FR" i="1" dirty="0" smtClean="0"/>
              <a:t>bien sortir après. Avec </a:t>
            </a:r>
            <a:r>
              <a:rPr lang="fr-FR" i="1" dirty="0" err="1" smtClean="0"/>
              <a:t>Nath</a:t>
            </a:r>
            <a:r>
              <a:rPr lang="fr-FR" i="1" dirty="0" smtClean="0"/>
              <a:t>, on va aller boire un</a:t>
            </a:r>
          </a:p>
          <a:p>
            <a:pPr>
              <a:buNone/>
            </a:pPr>
            <a:r>
              <a:rPr lang="fr-FR" i="1" dirty="0" smtClean="0"/>
              <a:t>verre au Penalty. Ça te dit ? On y va vers 19 heures.</a:t>
            </a:r>
          </a:p>
          <a:p>
            <a:pPr>
              <a:buNone/>
            </a:pPr>
            <a:r>
              <a:rPr lang="fr-FR" i="1" dirty="0" smtClean="0"/>
              <a:t>Tu </a:t>
            </a:r>
            <a:r>
              <a:rPr lang="fr-FR" i="1" dirty="0"/>
              <a:t>m’appelles si tu peux venir ?  </a:t>
            </a:r>
            <a:r>
              <a:rPr lang="fr-FR" i="1" dirty="0" smtClean="0"/>
              <a:t>»</a:t>
            </a:r>
          </a:p>
          <a:p>
            <a:pPr>
              <a:buNone/>
            </a:pPr>
            <a:r>
              <a:rPr lang="fr-FR" i="1" dirty="0" smtClean="0"/>
              <a:t>« Bises</a:t>
            </a:r>
            <a:r>
              <a:rPr lang="fr-FR" i="1" dirty="0"/>
              <a:t>,</a:t>
            </a:r>
            <a:r>
              <a:rPr lang="fr-FR" i="1" dirty="0" smtClean="0"/>
              <a:t> Lili</a:t>
            </a:r>
            <a:r>
              <a:rPr lang="fr-FR" i="1" dirty="0"/>
              <a:t>. </a:t>
            </a:r>
            <a:r>
              <a:rPr lang="fr-FR" i="1" dirty="0" smtClean="0"/>
              <a:t>»</a:t>
            </a:r>
          </a:p>
          <a:p>
            <a:pPr>
              <a:buNone/>
            </a:pPr>
            <a:endParaRPr lang="fr-FR" i="1" dirty="0"/>
          </a:p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51520" y="4221088"/>
          <a:ext cx="8640960" cy="1810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648072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Lili</a:t>
                      </a:r>
                      <a:r>
                        <a:rPr lang="fr-FR" sz="3200" baseline="0" dirty="0" smtClean="0"/>
                        <a:t> a un examen de français demain soir</a:t>
                      </a:r>
                      <a:endParaRPr lang="fr-FR" sz="3200" dirty="0"/>
                    </a:p>
                  </a:txBody>
                  <a:tcPr/>
                </a:tc>
              </a:tr>
              <a:tr h="580996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Lili voudrait sortir demain</a:t>
                      </a:r>
                      <a:r>
                        <a:rPr lang="fr-FR" sz="3200" baseline="0" dirty="0" smtClean="0"/>
                        <a:t> soir</a:t>
                      </a:r>
                      <a:endParaRPr lang="fr-FR" sz="3200" dirty="0"/>
                    </a:p>
                  </a:txBody>
                  <a:tcPr/>
                </a:tc>
              </a:tr>
              <a:tr h="580996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Lili doit étudier demain soir</a:t>
                      </a:r>
                      <a:endParaRPr lang="fr-FR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524328" y="4365104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524328" y="4941168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524328" y="5589240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b="1" u="sng" dirty="0" smtClean="0"/>
              <a:t>9. COCHEZ </a:t>
            </a:r>
            <a:r>
              <a:rPr lang="fr-FR" b="1" u="sng" dirty="0"/>
              <a:t>LES REPONSES CORRECTES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b="1" dirty="0"/>
              <a:t>9.A. De _________________ couleur est </a:t>
            </a:r>
            <a:r>
              <a:rPr lang="fr-FR" b="1" dirty="0" smtClean="0"/>
              <a:t>cette voiture ?</a:t>
            </a:r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395536" y="2852936"/>
          <a:ext cx="8424936" cy="309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/>
              </a:tblGrid>
              <a:tr h="774086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quels</a:t>
                      </a:r>
                      <a:endParaRPr lang="fr-FR" sz="3200" dirty="0"/>
                    </a:p>
                  </a:txBody>
                  <a:tcPr/>
                </a:tc>
              </a:tr>
              <a:tr h="774086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quelles</a:t>
                      </a:r>
                      <a:endParaRPr lang="fr-FR" sz="3200" dirty="0"/>
                    </a:p>
                  </a:txBody>
                  <a:tcPr/>
                </a:tc>
              </a:tr>
              <a:tr h="774086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quelle</a:t>
                      </a:r>
                      <a:endParaRPr lang="fr-FR" sz="3200" dirty="0"/>
                    </a:p>
                  </a:txBody>
                  <a:tcPr/>
                </a:tc>
              </a:tr>
              <a:tr h="774086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quel</a:t>
                      </a:r>
                      <a:endParaRPr lang="fr-FR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123728" y="2996952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123728" y="3789040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123728" y="4509120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123728" y="5301208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431032"/>
          </a:xfrm>
        </p:spPr>
        <p:txBody>
          <a:bodyPr>
            <a:normAutofit fontScale="90000"/>
          </a:bodyPr>
          <a:lstStyle/>
          <a:p>
            <a:pPr algn="l"/>
            <a:r>
              <a:rPr lang="fr-FR" b="1" dirty="0"/>
              <a:t>9.B.   ___________________ est votre adresse ?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>
              <a:buNone/>
            </a:pP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467544" y="1556792"/>
          <a:ext cx="8280920" cy="309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/>
              </a:tblGrid>
              <a:tr h="774086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quelles</a:t>
                      </a:r>
                      <a:endParaRPr lang="fr-FR" sz="3200" dirty="0"/>
                    </a:p>
                  </a:txBody>
                  <a:tcPr/>
                </a:tc>
              </a:tr>
              <a:tr h="774086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quels</a:t>
                      </a:r>
                      <a:endParaRPr lang="fr-FR" sz="3200" dirty="0"/>
                    </a:p>
                  </a:txBody>
                  <a:tcPr/>
                </a:tc>
              </a:tr>
              <a:tr h="774086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quelle</a:t>
                      </a:r>
                      <a:endParaRPr lang="fr-FR" sz="3200" dirty="0"/>
                    </a:p>
                  </a:txBody>
                  <a:tcPr/>
                </a:tc>
              </a:tr>
              <a:tr h="774086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quel</a:t>
                      </a:r>
                      <a:endParaRPr lang="fr-FR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83768" y="1700808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483768" y="2492896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483768" y="3284984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483768" y="4005064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59024"/>
          </a:xfrm>
        </p:spPr>
        <p:txBody>
          <a:bodyPr>
            <a:normAutofit fontScale="90000"/>
          </a:bodyPr>
          <a:lstStyle/>
          <a:p>
            <a:pPr algn="l"/>
            <a:r>
              <a:rPr lang="fr-FR" b="1" dirty="0"/>
              <a:t>9.C. De _________________ couleur est cette voiture ?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467544" y="1628800"/>
          <a:ext cx="8280920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/>
              </a:tblGrid>
              <a:tr h="810090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quelles</a:t>
                      </a:r>
                      <a:endParaRPr lang="fr-FR" sz="3200" dirty="0"/>
                    </a:p>
                  </a:txBody>
                  <a:tcPr/>
                </a:tc>
              </a:tr>
              <a:tr h="810090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quels</a:t>
                      </a:r>
                      <a:endParaRPr lang="fr-FR" sz="3200" dirty="0"/>
                    </a:p>
                  </a:txBody>
                  <a:tcPr/>
                </a:tc>
              </a:tr>
              <a:tr h="810090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quelle</a:t>
                      </a:r>
                      <a:endParaRPr lang="fr-FR" sz="3200" dirty="0"/>
                    </a:p>
                  </a:txBody>
                  <a:tcPr/>
                </a:tc>
              </a:tr>
              <a:tr h="810090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quel</a:t>
                      </a:r>
                      <a:endParaRPr lang="fr-FR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83768" y="1772816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483768" y="2636912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483768" y="3429000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483768" y="4221088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b="1" dirty="0"/>
              <a:t>10. </a:t>
            </a:r>
            <a:r>
              <a:rPr lang="fr-FR" b="1" u="sng" dirty="0"/>
              <a:t>ASSOCIEZ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 l="10956" t="21429" r="13081" b="15952"/>
          <a:stretch>
            <a:fillRect/>
          </a:stretch>
        </p:blipFill>
        <p:spPr bwMode="auto">
          <a:xfrm>
            <a:off x="251520" y="1124744"/>
            <a:ext cx="871296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359024"/>
          </a:xfrm>
        </p:spPr>
        <p:txBody>
          <a:bodyPr>
            <a:normAutofit fontScale="90000"/>
          </a:bodyPr>
          <a:lstStyle/>
          <a:p>
            <a:pPr algn="l"/>
            <a:r>
              <a:rPr lang="fr-FR" b="1" dirty="0"/>
              <a:t>11. </a:t>
            </a:r>
            <a:r>
              <a:rPr lang="fr-FR" b="1" u="sng" dirty="0"/>
              <a:t>COMPLETEZ PAR « avoir » </a:t>
            </a:r>
            <a:r>
              <a:rPr lang="fr-FR" b="1" u="sng" dirty="0" smtClean="0"/>
              <a:t>ou «</a:t>
            </a:r>
            <a:r>
              <a:rPr lang="fr-FR" b="1" u="sng" dirty="0"/>
              <a:t> être ».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467544" y="1628800"/>
          <a:ext cx="8208912" cy="352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/>
              </a:tblGrid>
              <a:tr h="882098">
                <a:tc>
                  <a:txBody>
                    <a:bodyPr/>
                    <a:lstStyle/>
                    <a:p>
                      <a:r>
                        <a:rPr lang="fr-FR" sz="3200" b="0" dirty="0" err="1" smtClean="0"/>
                        <a:t>Stephan__________</a:t>
                      </a:r>
                      <a:r>
                        <a:rPr lang="fr-FR" sz="3200" b="0" dirty="0" smtClean="0"/>
                        <a:t>  Belge. </a:t>
                      </a:r>
                      <a:endParaRPr lang="fr-FR" sz="3200" b="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Il ___________ 30 ans. </a:t>
                      </a:r>
                      <a:endParaRPr lang="fr-FR" sz="320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Il __________  de Bruxelles.</a:t>
                      </a:r>
                      <a:endParaRPr lang="fr-FR" sz="3200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dirty="0" smtClean="0"/>
                        <a:t>Il ___________  beaucoup d'amis.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444208" y="1844824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444208" y="2708920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444208" y="3573016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444208" y="4437112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b="1" dirty="0"/>
              <a:t>12. </a:t>
            </a:r>
            <a:r>
              <a:rPr lang="fr-FR" b="1" u="sng" dirty="0"/>
              <a:t>ASSOCIEZ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 l="11861" t="34762" r="13208" b="12619"/>
          <a:stretch>
            <a:fillRect/>
          </a:stretch>
        </p:blipFill>
        <p:spPr bwMode="auto">
          <a:xfrm>
            <a:off x="251520" y="1196752"/>
            <a:ext cx="849694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368152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b="1" dirty="0"/>
              <a:t>13. </a:t>
            </a:r>
            <a:r>
              <a:rPr lang="fr-FR" sz="3600" b="1" u="sng" dirty="0"/>
              <a:t>JE VOUS PRESENTE LA </a:t>
            </a:r>
            <a:r>
              <a:rPr lang="fr-FR" sz="3600" b="1" u="sng" dirty="0" smtClean="0"/>
              <a:t>FAMILLE DUPLAN</a:t>
            </a:r>
            <a:r>
              <a:rPr lang="fr-FR" sz="3600" b="1" u="sng" dirty="0"/>
              <a:t>.</a:t>
            </a:r>
            <a:r>
              <a:rPr lang="fr-FR" sz="3600" b="1" dirty="0"/>
              <a:t>  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3600" b="1" u="sng" dirty="0" smtClean="0"/>
              <a:t>REPONDEZ </a:t>
            </a:r>
            <a:r>
              <a:rPr lang="fr-FR" sz="3600" b="1" u="sng" dirty="0"/>
              <a:t>AU QUESTIONNAIRE SUIVANT </a:t>
            </a:r>
            <a:r>
              <a:rPr lang="fr-FR" sz="3600" b="1" dirty="0"/>
              <a:t>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" name="Espace réservé du contenu 3" descr="https://www.anglaisfacile.com/cgi2/myexam/images2/37247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49694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fr-FR" b="1" dirty="0" smtClean="0"/>
              <a:t>1. </a:t>
            </a:r>
            <a:r>
              <a:rPr lang="fr-FR" b="1" u="sng" dirty="0" smtClean="0"/>
              <a:t>OU EST-CE</a:t>
            </a:r>
            <a:r>
              <a:rPr lang="fr-FR" b="1" dirty="0" smtClean="0"/>
              <a:t> 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467544" y="2204864"/>
            <a:ext cx="8219256" cy="3921301"/>
          </a:xfrm>
        </p:spPr>
        <p:txBody>
          <a:bodyPr/>
          <a:lstStyle/>
          <a:p>
            <a:pPr lvl="0">
              <a:buFont typeface="Courier New" pitchFamily="49" charset="0"/>
              <a:buChar char="o"/>
            </a:pPr>
            <a:endParaRPr lang="fr-FR" dirty="0"/>
          </a:p>
        </p:txBody>
      </p:sp>
      <p:pic>
        <p:nvPicPr>
          <p:cNvPr id="6" name="1. OU EST-CE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948264" y="980728"/>
            <a:ext cx="584448" cy="584448"/>
          </a:xfrm>
          <a:prstGeom prst="rect">
            <a:avLst/>
          </a:prstGeom>
        </p:spPr>
      </p:pic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539552" y="2204864"/>
          <a:ext cx="8400256" cy="335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0256"/>
              </a:tblGrid>
              <a:tr h="838892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à</a:t>
                      </a:r>
                      <a:r>
                        <a:rPr lang="fr-FR" sz="3200" baseline="0" dirty="0" smtClean="0"/>
                        <a:t>  la banque</a:t>
                      </a:r>
                      <a:endParaRPr lang="fr-FR" sz="3200" dirty="0"/>
                    </a:p>
                  </a:txBody>
                  <a:tcPr/>
                </a:tc>
              </a:tr>
              <a:tr h="838892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à la gare</a:t>
                      </a:r>
                      <a:endParaRPr lang="fr-FR" sz="3200" dirty="0"/>
                    </a:p>
                  </a:txBody>
                  <a:tcPr/>
                </a:tc>
              </a:tr>
              <a:tr h="838892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à la boulangerie</a:t>
                      </a:r>
                      <a:endParaRPr lang="fr-FR" sz="3200" dirty="0"/>
                    </a:p>
                  </a:txBody>
                  <a:tcPr/>
                </a:tc>
              </a:tr>
              <a:tr h="838892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au café</a:t>
                      </a:r>
                      <a:endParaRPr lang="fr-FR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707904" y="2348880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707904" y="3212976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707904" y="4077072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707904" y="4869160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l"/>
            <a:r>
              <a:rPr lang="fr-FR" b="1" dirty="0"/>
              <a:t>13.A. </a:t>
            </a:r>
            <a:r>
              <a:rPr lang="fr-FR" b="1" u="sng" dirty="0"/>
              <a:t>LES LIENS DE FAMILLE: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fr-FR" b="1" dirty="0"/>
              <a:t> </a:t>
            </a:r>
            <a:r>
              <a:rPr lang="fr-FR" sz="3600" b="1" dirty="0"/>
              <a:t>Lorette est la femme </a:t>
            </a:r>
            <a:r>
              <a:rPr lang="fr-FR" sz="3600" b="1" dirty="0" smtClean="0"/>
              <a:t>de _________________________</a:t>
            </a:r>
          </a:p>
          <a:p>
            <a:pPr>
              <a:buNone/>
            </a:pPr>
            <a:endParaRPr lang="fr-FR" sz="3600" dirty="0" smtClean="0"/>
          </a:p>
          <a:p>
            <a:pPr>
              <a:buNone/>
            </a:pPr>
            <a:endParaRPr lang="fr-FR" sz="3600" dirty="0"/>
          </a:p>
          <a:p>
            <a:r>
              <a:rPr lang="fr-FR" sz="3600" b="1" dirty="0"/>
              <a:t> Paul est </a:t>
            </a:r>
            <a:r>
              <a:rPr lang="fr-FR" sz="3600" b="1" dirty="0" smtClean="0"/>
              <a:t>_________________________________ </a:t>
            </a:r>
            <a:r>
              <a:rPr lang="fr-FR" sz="3600" b="1" dirty="0"/>
              <a:t>de Cindy</a:t>
            </a:r>
            <a:r>
              <a:rPr lang="fr-FR" sz="3600" b="1" dirty="0" smtClean="0"/>
              <a:t>.</a:t>
            </a:r>
          </a:p>
          <a:p>
            <a:endParaRPr lang="fr-FR" sz="3600" dirty="0" smtClean="0"/>
          </a:p>
          <a:p>
            <a:endParaRPr lang="fr-FR" sz="3600" dirty="0"/>
          </a:p>
          <a:p>
            <a:pPr>
              <a:buNone/>
            </a:pPr>
            <a:endParaRPr lang="fr-FR" sz="3600" dirty="0"/>
          </a:p>
          <a:p>
            <a:r>
              <a:rPr lang="fr-FR" sz="3600" b="1" dirty="0"/>
              <a:t> Luc est le </a:t>
            </a:r>
            <a:r>
              <a:rPr lang="fr-FR" sz="3600" b="1" dirty="0" smtClean="0"/>
              <a:t>_____________________________ </a:t>
            </a:r>
            <a:r>
              <a:rPr lang="fr-FR" sz="3600" b="1" dirty="0"/>
              <a:t>de Philippe</a:t>
            </a:r>
            <a:r>
              <a:rPr lang="fr-FR" sz="3600" b="1" dirty="0" smtClean="0"/>
              <a:t>.</a:t>
            </a:r>
          </a:p>
          <a:p>
            <a:endParaRPr lang="fr-FR" sz="3600" dirty="0"/>
          </a:p>
          <a:p>
            <a:pPr>
              <a:buNone/>
            </a:pPr>
            <a:r>
              <a:rPr lang="fr-FR" sz="3600" b="1" dirty="0"/>
              <a:t> </a:t>
            </a:r>
            <a:endParaRPr lang="fr-FR" sz="3600" dirty="0"/>
          </a:p>
          <a:p>
            <a:r>
              <a:rPr lang="fr-FR" sz="3600" b="1" dirty="0"/>
              <a:t> Cindy est la </a:t>
            </a:r>
            <a:r>
              <a:rPr lang="fr-FR" sz="3600" b="1" dirty="0" smtClean="0"/>
              <a:t>_______________________________ </a:t>
            </a:r>
            <a:r>
              <a:rPr lang="fr-FR" sz="3600" b="1" dirty="0"/>
              <a:t>de Luc.</a:t>
            </a:r>
            <a:endParaRPr lang="fr-FR" sz="3600" dirty="0"/>
          </a:p>
          <a:p>
            <a:pPr>
              <a:buNone/>
            </a:pPr>
            <a:r>
              <a:rPr lang="fr-FR" sz="3600" b="1" dirty="0"/>
              <a:t> </a:t>
            </a:r>
            <a:endParaRPr lang="fr-FR" sz="3600" dirty="0"/>
          </a:p>
          <a:p>
            <a:endParaRPr lang="fr-FR" dirty="0"/>
          </a:p>
        </p:txBody>
      </p:sp>
      <p:pic>
        <p:nvPicPr>
          <p:cNvPr id="4" name="Image 3" descr="https://www.anglaisfacile.com/cgi2/myexam/images2/3725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6096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https://www.anglaisfacile.com/cgi2/myexam/images2/37248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6096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https://www.anglaisfacile.com/cgi2/myexam/images2/37251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645024"/>
            <a:ext cx="6096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https://www.anglaisfacile.com/cgi2/myexam/images2/37257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725144"/>
            <a:ext cx="6096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13.A. (suite) </a:t>
            </a:r>
            <a:r>
              <a:rPr lang="fr-FR" b="1" u="sng" dirty="0" smtClean="0"/>
              <a:t>LES LIENS DE FAMILLE: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r>
              <a:rPr lang="fr-FR" sz="2500" b="1" dirty="0" smtClean="0"/>
              <a:t> Denise a pour bru ou belle-fille ______________________</a:t>
            </a:r>
            <a:endParaRPr lang="fr-FR" sz="2500" dirty="0" smtClean="0"/>
          </a:p>
          <a:p>
            <a:pPr>
              <a:buNone/>
            </a:pPr>
            <a:r>
              <a:rPr lang="fr-FR" sz="2500" b="1" dirty="0" smtClean="0"/>
              <a:t> </a:t>
            </a:r>
          </a:p>
          <a:p>
            <a:pPr>
              <a:buNone/>
            </a:pPr>
            <a:endParaRPr lang="fr-FR" sz="2500" dirty="0" smtClean="0"/>
          </a:p>
          <a:p>
            <a:r>
              <a:rPr lang="fr-FR" sz="2500" b="1" dirty="0" smtClean="0"/>
              <a:t> Christian est ______________________________ de Paul.</a:t>
            </a:r>
            <a:endParaRPr lang="fr-FR" sz="2500" dirty="0" smtClean="0"/>
          </a:p>
          <a:p>
            <a:pPr>
              <a:buNone/>
            </a:pPr>
            <a:r>
              <a:rPr lang="fr-FR" b="1" dirty="0"/>
              <a:t> </a:t>
            </a:r>
            <a:endParaRPr lang="fr-FR" b="1" dirty="0" smtClean="0"/>
          </a:p>
          <a:p>
            <a:pPr>
              <a:buNone/>
            </a:pPr>
            <a:endParaRPr lang="fr-FR" b="1" dirty="0" smtClean="0"/>
          </a:p>
          <a:p>
            <a:r>
              <a:rPr lang="fr-FR" sz="2500" b="1" dirty="0" smtClean="0"/>
              <a:t>          Théo </a:t>
            </a:r>
            <a:r>
              <a:rPr lang="fr-FR" sz="2500" b="1" dirty="0"/>
              <a:t>et Julien sont </a:t>
            </a:r>
            <a:r>
              <a:rPr lang="fr-FR" sz="2500" b="1" dirty="0" smtClean="0"/>
              <a:t>___________________________</a:t>
            </a:r>
            <a:endParaRPr lang="fr-FR" sz="2500" dirty="0"/>
          </a:p>
          <a:p>
            <a:endParaRPr lang="fr-FR" dirty="0"/>
          </a:p>
        </p:txBody>
      </p:sp>
      <p:pic>
        <p:nvPicPr>
          <p:cNvPr id="4" name="Image 3" descr="https://www.anglaisfacile.com/cgi2/myexam/images2/37249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6096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https://www.anglaisfacile.com/cgi2/myexam/images2/37252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6096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https://www.anglaisfacile.com/cgi2/myexam/images2/37259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581128"/>
            <a:ext cx="6096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https://www.anglaisfacile.com/cgi2/myexam/images2/37258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581128"/>
            <a:ext cx="6096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b="1" dirty="0"/>
              <a:t>13.B. </a:t>
            </a:r>
            <a:r>
              <a:rPr lang="fr-FR" b="1" u="sng" dirty="0"/>
              <a:t>RÉFLÉCHISSONS</a:t>
            </a:r>
            <a:r>
              <a:rPr lang="fr-FR" b="1" dirty="0"/>
              <a:t> :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i="1" dirty="0"/>
              <a:t> </a:t>
            </a:r>
            <a:r>
              <a:rPr lang="fr-FR" b="1" i="1" dirty="0" smtClean="0"/>
              <a:t>             </a:t>
            </a:r>
            <a:r>
              <a:rPr lang="fr-FR" b="1" i="1" u="sng" dirty="0" smtClean="0"/>
              <a:t>Philippe </a:t>
            </a:r>
            <a:r>
              <a:rPr lang="fr-FR" b="1" i="1" u="sng" dirty="0"/>
              <a:t>est marié</a:t>
            </a:r>
            <a:r>
              <a:rPr lang="fr-FR" b="1" dirty="0"/>
              <a:t> ? </a:t>
            </a:r>
            <a:endParaRPr lang="fr-FR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6300192" y="3645024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https://www.anglaisfacile.com/cgi2/myexam/images2/3725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825624" cy="84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539552" y="2492896"/>
          <a:ext cx="8280920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/>
              </a:tblGrid>
              <a:tr h="720080">
                <a:tc>
                  <a:txBody>
                    <a:bodyPr/>
                    <a:lstStyle/>
                    <a:p>
                      <a:r>
                        <a:rPr lang="fr-FR" sz="3200" b="1" dirty="0" smtClean="0"/>
                        <a:t>oui</a:t>
                      </a:r>
                      <a:endParaRPr lang="fr-FR" sz="3200" b="1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fr-FR" sz="3200" b="1" dirty="0" smtClean="0"/>
                        <a:t>non</a:t>
                      </a:r>
                      <a:endParaRPr lang="fr-FR" sz="32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fr-FR" sz="3200" b="1" dirty="0" smtClean="0"/>
                        <a:t>je ne sais pas </a:t>
                      </a:r>
                      <a:endParaRPr lang="fr-FR" sz="32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 smtClean="0"/>
                        <a:t>on ne sait pas </a:t>
                      </a:r>
                      <a:endParaRPr lang="fr-FR" sz="32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3707904" y="2636912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707904" y="3356992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707904" y="4077072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707904" y="4869160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 smtClean="0"/>
              <a:t>13.B. (suite) </a:t>
            </a:r>
            <a:r>
              <a:rPr lang="fr-FR" b="1" u="sng" dirty="0" smtClean="0"/>
              <a:t>RÉFLÉCHISSONS</a:t>
            </a:r>
            <a:r>
              <a:rPr lang="fr-FR" b="1" dirty="0" smtClean="0"/>
              <a:t>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                                                                                 	</a:t>
            </a:r>
            <a:r>
              <a:rPr lang="fr-FR" b="1" i="1" u="sng" dirty="0" smtClean="0"/>
              <a:t>Julien </a:t>
            </a:r>
            <a:r>
              <a:rPr lang="fr-FR" b="1" i="1" u="sng" dirty="0"/>
              <a:t>a combien de tantes </a:t>
            </a:r>
            <a:r>
              <a:rPr lang="fr-FR" b="1" dirty="0"/>
              <a:t>? </a:t>
            </a:r>
            <a:endParaRPr lang="fr-FR" b="1" dirty="0" smtClean="0"/>
          </a:p>
          <a:p>
            <a:endParaRPr lang="fr-FR" b="1" dirty="0" smtClean="0"/>
          </a:p>
          <a:p>
            <a:endParaRPr lang="fr-FR" dirty="0"/>
          </a:p>
        </p:txBody>
      </p:sp>
      <p:pic>
        <p:nvPicPr>
          <p:cNvPr id="5" name="Image 4" descr="https://www.anglaisfacile.com/cgi2/myexam/images2/37259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6096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63688" y="3284984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539552" y="2924944"/>
          <a:ext cx="8424936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/>
              </a:tblGrid>
              <a:tr h="720080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1</a:t>
                      </a:r>
                      <a:endParaRPr lang="fr-FR" sz="32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fr-FR" sz="3200" b="1" dirty="0" smtClean="0"/>
                        <a:t>2</a:t>
                      </a:r>
                      <a:endParaRPr lang="fr-FR" sz="3200" b="1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fr-FR" sz="3200" b="1" dirty="0" smtClean="0"/>
                        <a:t>3</a:t>
                      </a:r>
                      <a:endParaRPr lang="fr-FR" sz="3200" b="1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fr-FR" sz="3200" b="1" dirty="0" smtClean="0"/>
                        <a:t>je ne sais pas</a:t>
                      </a:r>
                      <a:endParaRPr lang="fr-FR" sz="3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275856" y="3068960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275856" y="3789040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275856" y="4509120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275856" y="5229200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13.B. (suite) </a:t>
            </a:r>
            <a:r>
              <a:rPr lang="fr-FR" b="1" u="sng" dirty="0" smtClean="0"/>
              <a:t>RÉFLÉCHISSONS</a:t>
            </a:r>
            <a:r>
              <a:rPr lang="fr-FR" b="1" dirty="0" smtClean="0"/>
              <a:t>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                      Qui </a:t>
            </a:r>
            <a:r>
              <a:rPr lang="fr-FR" b="1" dirty="0"/>
              <a:t>est l'oncle des 3 enfants ? </a:t>
            </a:r>
            <a:endParaRPr lang="fr-FR" b="1" dirty="0" smtClean="0"/>
          </a:p>
          <a:p>
            <a:endParaRPr lang="fr-FR" b="1" dirty="0"/>
          </a:p>
        </p:txBody>
      </p:sp>
      <p:pic>
        <p:nvPicPr>
          <p:cNvPr id="4" name="Image 3" descr="https://www.anglaisfacile.com/cgi2/myexam/images2/37259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6096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https://www.anglaisfacile.com/cgi2/myexam/images2/37258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84784"/>
            <a:ext cx="6096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https://www.anglaisfacile.com/cgi2/myexam/images2/37257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484784"/>
            <a:ext cx="6096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467544" y="2780928"/>
          <a:ext cx="8496944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/>
              </a:tblGrid>
              <a:tr h="810090">
                <a:tc>
                  <a:txBody>
                    <a:bodyPr/>
                    <a:lstStyle/>
                    <a:p>
                      <a:r>
                        <a:rPr lang="fr-FR" sz="3200" b="1" dirty="0" smtClean="0"/>
                        <a:t>Christian</a:t>
                      </a:r>
                      <a:endParaRPr lang="fr-FR" sz="3200" b="1" dirty="0"/>
                    </a:p>
                  </a:txBody>
                  <a:tcPr/>
                </a:tc>
              </a:tr>
              <a:tr h="810090">
                <a:tc>
                  <a:txBody>
                    <a:bodyPr/>
                    <a:lstStyle/>
                    <a:p>
                      <a:r>
                        <a:rPr lang="fr-FR" sz="3200" b="1" dirty="0" smtClean="0"/>
                        <a:t>Luc</a:t>
                      </a:r>
                      <a:endParaRPr lang="fr-FR" sz="3200" b="1" dirty="0"/>
                    </a:p>
                  </a:txBody>
                  <a:tcPr/>
                </a:tc>
              </a:tr>
              <a:tr h="810090">
                <a:tc>
                  <a:txBody>
                    <a:bodyPr/>
                    <a:lstStyle/>
                    <a:p>
                      <a:r>
                        <a:rPr lang="fr-FR" sz="3200" b="1" dirty="0" smtClean="0"/>
                        <a:t>Paul</a:t>
                      </a:r>
                      <a:endParaRPr lang="fr-FR" sz="3200" b="1" dirty="0"/>
                    </a:p>
                  </a:txBody>
                  <a:tcPr/>
                </a:tc>
              </a:tr>
              <a:tr h="810090">
                <a:tc>
                  <a:txBody>
                    <a:bodyPr/>
                    <a:lstStyle/>
                    <a:p>
                      <a:r>
                        <a:rPr lang="fr-FR" sz="3200" b="1" dirty="0" smtClean="0"/>
                        <a:t>Je ne sais</a:t>
                      </a:r>
                      <a:r>
                        <a:rPr lang="fr-FR" sz="3200" b="1" baseline="0" dirty="0" smtClean="0"/>
                        <a:t> pas</a:t>
                      </a:r>
                      <a:endParaRPr lang="fr-FR" sz="3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3491880" y="2924944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491880" y="3789040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491880" y="4581128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491880" y="5373216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 smtClean="0"/>
              <a:t>13.B. (suite) </a:t>
            </a:r>
            <a:r>
              <a:rPr lang="fr-FR" b="1" u="sng" dirty="0" smtClean="0"/>
              <a:t>RÉFLÉCHISSONS</a:t>
            </a:r>
            <a:r>
              <a:rPr lang="fr-FR" b="1" dirty="0" smtClean="0"/>
              <a:t>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                           Entre </a:t>
            </a:r>
            <a:r>
              <a:rPr lang="fr-FR" b="1" dirty="0"/>
              <a:t>Cindy, Denise, Lorette et </a:t>
            </a:r>
            <a:endParaRPr lang="fr-FR" b="1" dirty="0" smtClean="0"/>
          </a:p>
          <a:p>
            <a:pPr>
              <a:buNone/>
            </a:pPr>
            <a:r>
              <a:rPr lang="fr-FR" b="1" dirty="0" smtClean="0"/>
              <a:t>Valérie</a:t>
            </a:r>
            <a:r>
              <a:rPr lang="fr-FR" b="1" dirty="0"/>
              <a:t>, qui est la plus âgée </a:t>
            </a:r>
            <a:r>
              <a:rPr lang="fr-FR" b="1" dirty="0" smtClean="0"/>
              <a:t>?</a:t>
            </a:r>
          </a:p>
          <a:p>
            <a:pPr>
              <a:buNone/>
            </a:pPr>
            <a:endParaRPr lang="fr-FR" b="1" dirty="0"/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https://www.anglaisfacile.com/cgi2/myexam/images2/37257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6096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https://www.anglaisfacile.com/cgi2/myexam/images2/37249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84784"/>
            <a:ext cx="6096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https://www.anglaisfacile.com/cgi2/myexam/images2/37253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484784"/>
            <a:ext cx="6096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https://www.anglaisfacile.com/cgi2/myexam/images2/37250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484784"/>
            <a:ext cx="6096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467544" y="2852936"/>
          <a:ext cx="8424936" cy="3168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/>
              </a:tblGrid>
              <a:tr h="633670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Cindy</a:t>
                      </a:r>
                      <a:endParaRPr lang="fr-FR" sz="3200" dirty="0"/>
                    </a:p>
                  </a:txBody>
                  <a:tcPr/>
                </a:tc>
              </a:tr>
              <a:tr h="633670">
                <a:tc>
                  <a:txBody>
                    <a:bodyPr/>
                    <a:lstStyle/>
                    <a:p>
                      <a:r>
                        <a:rPr lang="fr-FR" sz="3200" b="1" dirty="0" smtClean="0"/>
                        <a:t>Denise</a:t>
                      </a:r>
                      <a:endParaRPr lang="fr-FR" sz="3200" b="1" dirty="0"/>
                    </a:p>
                  </a:txBody>
                  <a:tcPr/>
                </a:tc>
              </a:tr>
              <a:tr h="633670">
                <a:tc>
                  <a:txBody>
                    <a:bodyPr/>
                    <a:lstStyle/>
                    <a:p>
                      <a:r>
                        <a:rPr lang="fr-FR" sz="3200" b="1" dirty="0" smtClean="0"/>
                        <a:t>Lorette</a:t>
                      </a:r>
                      <a:endParaRPr lang="fr-FR" sz="3200" b="1" dirty="0"/>
                    </a:p>
                  </a:txBody>
                  <a:tcPr/>
                </a:tc>
              </a:tr>
              <a:tr h="633670">
                <a:tc>
                  <a:txBody>
                    <a:bodyPr/>
                    <a:lstStyle/>
                    <a:p>
                      <a:r>
                        <a:rPr lang="fr-FR" sz="3200" b="1" dirty="0" smtClean="0"/>
                        <a:t>Valérie</a:t>
                      </a:r>
                      <a:endParaRPr lang="fr-FR" sz="3200" b="1" dirty="0"/>
                    </a:p>
                  </a:txBody>
                  <a:tcPr/>
                </a:tc>
              </a:tr>
              <a:tr h="633670">
                <a:tc>
                  <a:txBody>
                    <a:bodyPr/>
                    <a:lstStyle/>
                    <a:p>
                      <a:r>
                        <a:rPr lang="fr-FR" sz="3200" b="1" dirty="0" smtClean="0"/>
                        <a:t>Je ne sais pas</a:t>
                      </a:r>
                      <a:endParaRPr lang="fr-FR" sz="3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3491880" y="2924944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491880" y="3573016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491880" y="4221088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491880" y="4869160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491880" y="5445224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584176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/>
              <a:t>14. </a:t>
            </a:r>
            <a:r>
              <a:rPr lang="fr-FR" sz="3600" b="1" u="sng" dirty="0"/>
              <a:t>LISEZ CES </a:t>
            </a:r>
            <a:r>
              <a:rPr lang="fr-FR" sz="3600" b="1" u="sng" dirty="0" smtClean="0"/>
              <a:t>PANNEAUX D’INFORMATIONS </a:t>
            </a:r>
            <a:r>
              <a:rPr lang="fr-FR" sz="3600" b="1" u="sng" dirty="0"/>
              <a:t>ET REPONDEZ AUX QUESTIONS</a:t>
            </a:r>
            <a:endParaRPr lang="fr-FR" sz="3600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 l="25959" t="39048" r="31877" b="38095"/>
          <a:stretch>
            <a:fillRect/>
          </a:stretch>
        </p:blipFill>
        <p:spPr bwMode="auto">
          <a:xfrm>
            <a:off x="251520" y="1772816"/>
            <a:ext cx="835292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-20407" y="5042118"/>
            <a:ext cx="916440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14.A. </a:t>
            </a:r>
            <a:r>
              <a:rPr kumimoji="0" lang="fr-FR" sz="2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QUELS SONT LES JOURS OU LA BIBLIOTHEQUE EST OUVERTE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849686"/>
          </a:xfrm>
        </p:spPr>
        <p:txBody>
          <a:bodyPr>
            <a:normAutofit fontScale="90000"/>
          </a:bodyPr>
          <a:lstStyle/>
          <a:p>
            <a:pPr algn="l"/>
            <a:r>
              <a:rPr lang="fr-FR" sz="3300" b="1" dirty="0"/>
              <a:t>14.B. </a:t>
            </a:r>
            <a:r>
              <a:rPr lang="fr-FR" sz="3300" b="1" u="sng" dirty="0"/>
              <a:t>QUAND MARION PEUT-ELLE ALLER A LA BIBLIOTHEQUE. COCHEZ LES BONNES REPONSES (X)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 l="28118" t="67619" r="59309" b="13810"/>
          <a:stretch>
            <a:fillRect/>
          </a:stretch>
        </p:blipFill>
        <p:spPr bwMode="auto">
          <a:xfrm>
            <a:off x="467544" y="1772816"/>
            <a:ext cx="568863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b="1" dirty="0"/>
              <a:t>14.C </a:t>
            </a:r>
            <a:r>
              <a:rPr lang="fr-FR" sz="4000" b="1" u="sng" dirty="0"/>
              <a:t>ASSOCIEZ LE JOUR ET L’HORAIRE AU SPORT QUI CORRESPOND.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 l="26213" t="19524" r="31877" b="55641"/>
          <a:stretch>
            <a:fillRect/>
          </a:stretch>
        </p:blipFill>
        <p:spPr bwMode="auto">
          <a:xfrm>
            <a:off x="395536" y="1412776"/>
            <a:ext cx="6902950" cy="266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450912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mercredi 14H - 16H 			le basket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mardi 16H  - 18H 			la danse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samedi 10H – 12H 			le football en salle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59024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b="1" dirty="0"/>
              <a:t>14.D. </a:t>
            </a:r>
            <a:r>
              <a:rPr lang="fr-FR" sz="3600" b="1" u="sng" dirty="0"/>
              <a:t>C’EST MERCREDI. IL EST 18 HEURES. L’INFIRMERIE EST-ELLE OUVERTE</a:t>
            </a:r>
            <a:r>
              <a:rPr lang="fr-FR" sz="3600" b="1" dirty="0"/>
              <a:t> ?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 l="25705" t="35714" r="31750" b="43334"/>
          <a:stretch>
            <a:fillRect/>
          </a:stretch>
        </p:blipFill>
        <p:spPr bwMode="auto">
          <a:xfrm>
            <a:off x="323528" y="1340768"/>
            <a:ext cx="806489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395536" y="5301208"/>
          <a:ext cx="7920880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0"/>
              </a:tblGrid>
              <a:tr h="612068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oui</a:t>
                      </a:r>
                      <a:endParaRPr lang="fr-FR" sz="3200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fr-FR" sz="3200" b="1" dirty="0" smtClean="0"/>
                        <a:t>non</a:t>
                      </a:r>
                      <a:endParaRPr lang="fr-FR" sz="3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555776" y="5373216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555776" y="6021288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/>
              <a:t>2</a:t>
            </a:r>
            <a:r>
              <a:rPr lang="fr-FR" b="1" dirty="0" smtClean="0"/>
              <a:t>. </a:t>
            </a:r>
            <a:r>
              <a:rPr lang="fr-FR" b="1" u="sng" dirty="0" smtClean="0"/>
              <a:t>OU EST-CE</a:t>
            </a:r>
            <a:r>
              <a:rPr lang="fr-FR" b="1" dirty="0" smtClean="0"/>
              <a:t> ?</a:t>
            </a:r>
            <a:endParaRPr lang="fr-FR" dirty="0"/>
          </a:p>
        </p:txBody>
      </p:sp>
      <p:pic>
        <p:nvPicPr>
          <p:cNvPr id="5" name="2. OU EST CE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940152" y="1052736"/>
            <a:ext cx="584448" cy="584448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Courier New" pitchFamily="49" charset="0"/>
              <a:buChar char="o"/>
            </a:pP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467544" y="1628800"/>
          <a:ext cx="8280920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/>
              </a:tblGrid>
              <a:tr h="864096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à la boulangerie</a:t>
                      </a:r>
                      <a:endParaRPr lang="fr-FR" sz="32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à l’hôtel</a:t>
                      </a:r>
                      <a:endParaRPr lang="fr-FR" sz="32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à la poste</a:t>
                      </a:r>
                      <a:endParaRPr lang="fr-FR" sz="32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au restaurant</a:t>
                      </a:r>
                      <a:endParaRPr lang="fr-FR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995936" y="1772816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995936" y="2636912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995936" y="3501008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995936" y="4365104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24744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b="1" dirty="0"/>
              <a:t>15. </a:t>
            </a:r>
            <a:r>
              <a:rPr lang="fr-FR" sz="4000" b="1" u="sng" dirty="0"/>
              <a:t>VOICI LE DEBUT DU ROMAN : </a:t>
            </a:r>
            <a:r>
              <a:rPr lang="fr-FR" sz="4000" b="1" u="sng" dirty="0" smtClean="0"/>
              <a:t/>
            </a:r>
            <a:br>
              <a:rPr lang="fr-FR" sz="4000" b="1" u="sng" dirty="0" smtClean="0"/>
            </a:br>
            <a:r>
              <a:rPr lang="fr-FR" sz="4000" b="1" u="sng" dirty="0" smtClean="0"/>
              <a:t>«</a:t>
            </a:r>
            <a:r>
              <a:rPr lang="fr-FR" sz="4000" b="1" u="sng" dirty="0"/>
              <a:t> UNE NOUVELLE ELEVE AU COLLEGE ».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 l="24562" t="20000" r="25781" b="38333"/>
          <a:stretch>
            <a:fillRect/>
          </a:stretch>
        </p:blipFill>
        <p:spPr bwMode="auto">
          <a:xfrm>
            <a:off x="179512" y="1340768"/>
            <a:ext cx="864096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68760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b="1" u="sng" dirty="0"/>
              <a:t>REPONDEZ AUX QUESTIONS</a:t>
            </a:r>
            <a:r>
              <a:rPr lang="fr-FR" sz="3600" b="1" dirty="0"/>
              <a:t> :</a:t>
            </a:r>
            <a:r>
              <a:rPr lang="fr-FR" sz="3600" dirty="0"/>
              <a:t/>
            </a:r>
            <a:br>
              <a:rPr lang="fr-FR" sz="3600" dirty="0"/>
            </a:br>
            <a:r>
              <a:rPr lang="fr-FR" sz="3600" b="1" dirty="0"/>
              <a:t>15.A. </a:t>
            </a:r>
            <a:r>
              <a:rPr lang="fr-FR" sz="3600" b="1" u="sng" dirty="0"/>
              <a:t>QUAND SE PASSE L’HISTOIRE ? COCHEZ LA BONNE REPONSE (X).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467544" y="1628800"/>
          <a:ext cx="8136904" cy="45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/>
              </a:tblGrid>
              <a:tr h="1440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2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dirty="0" smtClean="0"/>
                        <a:t>Au mois de décembre  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  <a:tr h="13441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2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dirty="0" smtClean="0"/>
                        <a:t>Au mois de septembre  </a:t>
                      </a:r>
                    </a:p>
                    <a:p>
                      <a:endParaRPr lang="fr-FR" sz="3200" dirty="0"/>
                    </a:p>
                  </a:txBody>
                  <a:tcPr/>
                </a:tc>
              </a:tr>
              <a:tr h="13441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2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dirty="0" smtClean="0"/>
                        <a:t>Au mois de juin</a:t>
                      </a:r>
                    </a:p>
                    <a:p>
                      <a:endParaRPr lang="fr-FR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860032" y="2132856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0032" y="3645024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0032" y="5157192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08720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b="1" dirty="0"/>
              <a:t>15.B</a:t>
            </a:r>
            <a:r>
              <a:rPr lang="fr-FR" sz="3600" dirty="0"/>
              <a:t>. </a:t>
            </a:r>
            <a:r>
              <a:rPr lang="fr-FR" sz="3600" b="1" u="sng" dirty="0"/>
              <a:t>OU SE PASSE L’HISTOIRE ? COCHEZ LA BONNE REPONSE (X).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539552" y="1772816"/>
          <a:ext cx="8064896" cy="4362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896"/>
              </a:tblGrid>
              <a:tr h="1440160">
                <a:tc>
                  <a:txBody>
                    <a:bodyPr/>
                    <a:lstStyle/>
                    <a:p>
                      <a:pPr algn="l"/>
                      <a:endParaRPr lang="fr-FR" sz="3200" dirty="0" smtClean="0"/>
                    </a:p>
                    <a:p>
                      <a:r>
                        <a:rPr lang="fr-FR" sz="3200" dirty="0" smtClean="0"/>
                        <a:t>chez une élève</a:t>
                      </a:r>
                      <a:endParaRPr lang="fr-FR" sz="3200" dirty="0"/>
                    </a:p>
                  </a:txBody>
                  <a:tcPr/>
                </a:tc>
              </a:tr>
              <a:tr h="1409963">
                <a:tc>
                  <a:txBody>
                    <a:bodyPr/>
                    <a:lstStyle/>
                    <a:p>
                      <a:endParaRPr lang="fr-FR" sz="3200" dirty="0" smtClean="0"/>
                    </a:p>
                    <a:p>
                      <a:r>
                        <a:rPr lang="fr-FR" sz="3200" dirty="0" smtClean="0"/>
                        <a:t>au collège</a:t>
                      </a:r>
                      <a:endParaRPr lang="fr-FR" sz="3200" dirty="0"/>
                    </a:p>
                  </a:txBody>
                  <a:tcPr/>
                </a:tc>
              </a:tr>
              <a:tr h="1512168">
                <a:tc>
                  <a:txBody>
                    <a:bodyPr/>
                    <a:lstStyle/>
                    <a:p>
                      <a:endParaRPr lang="fr-FR" sz="3200" dirty="0" smtClean="0"/>
                    </a:p>
                    <a:p>
                      <a:r>
                        <a:rPr lang="fr-FR" sz="3200" dirty="0" smtClean="0"/>
                        <a:t>à l’arrêt de bus</a:t>
                      </a:r>
                      <a:endParaRPr lang="fr-FR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067944" y="2276872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7944" y="3717032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7944" y="5157192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24136"/>
          </a:xfrm>
        </p:spPr>
        <p:txBody>
          <a:bodyPr>
            <a:normAutofit/>
          </a:bodyPr>
          <a:lstStyle/>
          <a:p>
            <a:pPr algn="l"/>
            <a:r>
              <a:rPr lang="fr-FR" sz="3100" b="1" dirty="0" smtClean="0"/>
              <a:t>15. (suite) </a:t>
            </a:r>
            <a:r>
              <a:rPr lang="fr-FR" sz="3100" b="1" u="sng" dirty="0" smtClean="0"/>
              <a:t>VOICI LE DEBUT DU ROMAN : </a:t>
            </a:r>
            <a:r>
              <a:rPr lang="fr-FR" b="1" u="sng" dirty="0" smtClean="0"/>
              <a:t/>
            </a:r>
            <a:br>
              <a:rPr lang="fr-FR" b="1" u="sng" dirty="0" smtClean="0"/>
            </a:br>
            <a:r>
              <a:rPr lang="fr-FR" sz="3100" b="1" u="sng" dirty="0" smtClean="0"/>
              <a:t>« UNE NOUVELLE ELEVE AU COLLEGE ».</a:t>
            </a:r>
            <a:endParaRPr lang="fr-FR" sz="31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15.C. </a:t>
            </a:r>
            <a:r>
              <a:rPr lang="fr-FR" b="1" u="sng" dirty="0" smtClean="0"/>
              <a:t>COMMENT </a:t>
            </a:r>
            <a:r>
              <a:rPr lang="fr-FR" b="1" u="sng" dirty="0"/>
              <a:t>S’APPELLE LA NOUVELLE ELEVE</a:t>
            </a:r>
            <a:r>
              <a:rPr lang="fr-FR" b="1" dirty="0"/>
              <a:t> </a:t>
            </a:r>
            <a:r>
              <a:rPr lang="fr-FR" b="1" dirty="0" smtClean="0"/>
              <a:t>?</a:t>
            </a:r>
            <a:r>
              <a:rPr lang="fr-FR" dirty="0" smtClean="0"/>
              <a:t>_______________________________</a:t>
            </a:r>
          </a:p>
          <a:p>
            <a:pPr>
              <a:buNone/>
            </a:pPr>
            <a:endParaRPr lang="fr-FR" dirty="0"/>
          </a:p>
          <a:p>
            <a:r>
              <a:rPr lang="fr-FR" b="1" dirty="0"/>
              <a:t>15.D. </a:t>
            </a:r>
            <a:r>
              <a:rPr lang="fr-FR" b="1" u="sng" dirty="0"/>
              <a:t>QUEL AGE A-T-ELLE</a:t>
            </a:r>
            <a:r>
              <a:rPr lang="fr-FR" b="1" dirty="0"/>
              <a:t> ?</a:t>
            </a:r>
            <a:r>
              <a:rPr lang="fr-FR" dirty="0"/>
              <a:t> </a:t>
            </a:r>
            <a:r>
              <a:rPr lang="fr-FR" dirty="0" smtClean="0"/>
              <a:t>_______________</a:t>
            </a:r>
          </a:p>
          <a:p>
            <a:pPr>
              <a:buNone/>
            </a:pPr>
            <a:endParaRPr lang="fr-FR" dirty="0"/>
          </a:p>
          <a:p>
            <a:r>
              <a:rPr lang="fr-FR" b="1" dirty="0"/>
              <a:t>15.E.</a:t>
            </a:r>
            <a:r>
              <a:rPr lang="fr-FR" dirty="0"/>
              <a:t> </a:t>
            </a:r>
            <a:r>
              <a:rPr lang="fr-FR" b="1" u="sng" dirty="0"/>
              <a:t>DE QUEL PAYS VIENT-ELLE</a:t>
            </a:r>
            <a:r>
              <a:rPr lang="fr-FR" b="1" dirty="0"/>
              <a:t> ?</a:t>
            </a:r>
            <a:r>
              <a:rPr lang="fr-FR" dirty="0"/>
              <a:t> </a:t>
            </a:r>
            <a:r>
              <a:rPr lang="fr-FR" dirty="0" smtClean="0"/>
              <a:t>__________</a:t>
            </a:r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sz="3900" b="1" dirty="0" smtClean="0"/>
              <a:t>15. (suite) </a:t>
            </a:r>
            <a:r>
              <a:rPr lang="fr-FR" sz="3900" b="1" u="sng" dirty="0" smtClean="0"/>
              <a:t>VOICI LE DEBUT DU ROMAN : </a:t>
            </a:r>
            <a:br>
              <a:rPr lang="fr-FR" sz="3900" b="1" u="sng" dirty="0" smtClean="0"/>
            </a:br>
            <a:r>
              <a:rPr lang="fr-FR" sz="3900" b="1" u="sng" dirty="0" smtClean="0"/>
              <a:t>« UNE NOUVELLE ELEVE AU COLLEGE ».</a:t>
            </a:r>
            <a:endParaRPr lang="fr-FR" sz="39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15.F. </a:t>
            </a:r>
            <a:r>
              <a:rPr lang="fr-FR" b="1" u="sng" dirty="0"/>
              <a:t>COCHEZ LA CASE VRAI ou FAUX (X).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 l="24689" t="33095" r="36068" b="36905"/>
          <a:stretch>
            <a:fillRect/>
          </a:stretch>
        </p:blipFill>
        <p:spPr bwMode="auto">
          <a:xfrm>
            <a:off x="683568" y="2276872"/>
            <a:ext cx="792088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fr-FR" sz="3600" b="1" dirty="0"/>
              <a:t>16. CONJUGUEZ LES VERBES : </a:t>
            </a:r>
            <a:r>
              <a:rPr lang="fr-FR" sz="3600" b="1" i="1" dirty="0"/>
              <a:t>VOULOIR </a:t>
            </a:r>
            <a:r>
              <a:rPr lang="fr-FR" sz="3600" b="1" dirty="0"/>
              <a:t>– </a:t>
            </a:r>
            <a:r>
              <a:rPr lang="fr-FR" sz="3600" b="1" i="1" dirty="0"/>
              <a:t>POUVOIR</a:t>
            </a:r>
            <a:r>
              <a:rPr lang="fr-FR" sz="3600" b="1" dirty="0"/>
              <a:t> – </a:t>
            </a:r>
            <a:r>
              <a:rPr lang="fr-FR" sz="3600" b="1" i="1" dirty="0"/>
              <a:t>S’HABILLER</a:t>
            </a:r>
            <a:r>
              <a:rPr lang="fr-FR" sz="3600" b="1" dirty="0"/>
              <a:t>– </a:t>
            </a:r>
            <a:r>
              <a:rPr lang="fr-FR" sz="3600" b="1" i="1" dirty="0"/>
              <a:t>SE RASER</a:t>
            </a:r>
            <a:r>
              <a:rPr lang="fr-FR" sz="3600" b="1" dirty="0"/>
              <a:t> – </a:t>
            </a:r>
            <a:r>
              <a:rPr lang="fr-FR" sz="3600" b="1" i="1" dirty="0"/>
              <a:t>SE REVEILLER</a:t>
            </a:r>
            <a:r>
              <a:rPr lang="fr-FR" sz="3600" b="1" dirty="0"/>
              <a:t>– </a:t>
            </a:r>
            <a:r>
              <a:rPr lang="fr-FR" sz="3600" b="1" i="1" dirty="0"/>
              <a:t>BALAYER</a:t>
            </a:r>
            <a:r>
              <a:rPr lang="fr-FR" sz="3600" b="1" dirty="0"/>
              <a:t> et </a:t>
            </a:r>
            <a:r>
              <a:rPr lang="fr-FR" sz="3600" b="1" i="1" dirty="0"/>
              <a:t>PRENDRE</a:t>
            </a:r>
            <a:r>
              <a:rPr lang="fr-FR" sz="3600" b="1" dirty="0"/>
              <a:t>  au présent</a:t>
            </a:r>
            <a:r>
              <a:rPr lang="fr-FR" sz="3600" dirty="0"/>
              <a:t/>
            </a:r>
            <a:br>
              <a:rPr lang="fr-FR" sz="3600" dirty="0"/>
            </a:br>
            <a:endParaRPr lang="fr-FR" sz="36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568"/>
                <a:gridCol w="620303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vouloir</a:t>
                      </a:r>
                      <a:endParaRPr lang="fr-FR" sz="4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je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il/elle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nous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vous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ils/elles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16. CONJUGUEZ LES VERBES (suite):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4"/>
                <a:gridCol w="641905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pouvoir</a:t>
                      </a:r>
                      <a:endParaRPr lang="fr-FR" sz="4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je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tu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il/elle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nous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vous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ils/elles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16. CONJUGUEZ LES VERBES (suite):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/>
                <a:gridCol w="634704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s’habiller</a:t>
                      </a:r>
                      <a:endParaRPr lang="fr-FR" sz="4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je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4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tu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4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il/elle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4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nous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4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vous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4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ils/elles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4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16. CONJUGUEZ LES VERBES (suite):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560"/>
                <a:gridCol w="627504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se raser</a:t>
                      </a:r>
                      <a:endParaRPr lang="fr-FR" sz="4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je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4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tu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il/elle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4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nous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4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vous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ils/elles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4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16. CONJUGUEZ LES VERBES (suite):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560"/>
                <a:gridCol w="627504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se réveiller</a:t>
                      </a:r>
                      <a:endParaRPr lang="fr-FR" sz="4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je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4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tu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il/elle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4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nous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4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vous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ils/elles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4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fr-FR" b="1" dirty="0" smtClean="0"/>
              <a:t>3. </a:t>
            </a:r>
            <a:r>
              <a:rPr lang="fr-FR" sz="4200" b="1" u="sng" dirty="0" smtClean="0"/>
              <a:t>QUAND </a:t>
            </a:r>
            <a:r>
              <a:rPr lang="fr-FR" sz="4200" b="1" u="sng" dirty="0"/>
              <a:t>EST-CE QU’ILS SE VERRONT</a:t>
            </a:r>
            <a:r>
              <a:rPr lang="fr-FR" sz="4200" b="1" dirty="0"/>
              <a:t>?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" name="3. fixer-un-rendez-vous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660232" y="1052736"/>
            <a:ext cx="664840" cy="664840"/>
          </a:xfrm>
          <a:prstGeom prst="rect">
            <a:avLst/>
          </a:prstGeom>
        </p:spPr>
      </p:pic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683568" y="1988840"/>
          <a:ext cx="8064896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896"/>
              </a:tblGrid>
              <a:tr h="828092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le 10</a:t>
                      </a:r>
                      <a:endParaRPr lang="fr-FR" sz="3200" dirty="0"/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le 12</a:t>
                      </a:r>
                      <a:endParaRPr lang="fr-FR" sz="3200" dirty="0"/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le 14</a:t>
                      </a:r>
                      <a:endParaRPr lang="fr-FR" sz="3200" dirty="0"/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le 18</a:t>
                      </a:r>
                      <a:endParaRPr lang="fr-FR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483768" y="2132856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483768" y="2996952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483768" y="3789040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483768" y="4581128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16. CONJUGUEZ LES VERBES (suite):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/>
                <a:gridCol w="634704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balayer</a:t>
                      </a:r>
                      <a:endParaRPr lang="fr-FR" sz="4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je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tu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il/elle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nous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vous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ils/elles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16. CONJUGUEZ LES VERBES (suite):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/>
                <a:gridCol w="634704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prendre</a:t>
                      </a:r>
                      <a:endParaRPr lang="fr-FR" sz="4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je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tu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il/elle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nous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vous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4000" dirty="0" smtClean="0"/>
                        <a:t>ils/elles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17632" cy="1368152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b="1" dirty="0"/>
              <a:t>17. </a:t>
            </a:r>
            <a:r>
              <a:rPr lang="fr-FR" sz="3600" b="1" u="sng" dirty="0"/>
              <a:t>VOUS ECRIVEZ UNE LETTRE  A UN CORRESPONDANT OU A UNE CORRESPONDANTE.</a:t>
            </a:r>
            <a:r>
              <a:rPr lang="fr-FR" sz="3600" b="1" dirty="0"/>
              <a:t>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488600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sz="2400" b="1" dirty="0"/>
              <a:t>17.A. Vous vous décrivez (identité personnelle, lui racontez ce que vous faites à l'école ou après l'école (sports, amis, loisirs, vos goûts, vos taches quotidiennes, ...).</a:t>
            </a:r>
            <a:endParaRPr lang="fr-FR" sz="2400" dirty="0"/>
          </a:p>
          <a:p>
            <a:pPr>
              <a:buNone/>
            </a:pPr>
            <a:r>
              <a:rPr lang="fr-FR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fr-F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282154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b="1" dirty="0" smtClean="0"/>
              <a:t>17. </a:t>
            </a:r>
            <a:r>
              <a:rPr lang="fr-FR" sz="3600" b="1" u="sng" dirty="0" smtClean="0"/>
              <a:t>VOUS ECRIVEZ UNE LETTRE  A UN CORRESPONDANT OU A UNE CORRESPONDANTE.</a:t>
            </a:r>
            <a:r>
              <a:rPr lang="fr-FR" sz="3600" b="1" dirty="0" smtClean="0"/>
              <a:t> (suite)</a:t>
            </a: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2"/>
            <a:ext cx="8712968" cy="499715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r-FR" sz="2800" b="1" dirty="0" smtClean="0"/>
              <a:t>17.B. Vous lui posez des questions sur son identité personnelle, ce qu'il fait tous les jours, ses goûts, ses loisirs.</a:t>
            </a:r>
          </a:p>
          <a:p>
            <a:pPr>
              <a:buNone/>
            </a:pPr>
            <a:r>
              <a:rPr lang="fr-FR" sz="2800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fr-FR" sz="2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Exemple de réponse: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8863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fr-FR" sz="3800" b="1" i="1" dirty="0" smtClean="0"/>
              <a:t>	</a:t>
            </a:r>
            <a:r>
              <a:rPr lang="fr-FR" sz="4200" b="1" i="1" dirty="0" smtClean="0"/>
              <a:t>Bonjour, </a:t>
            </a:r>
            <a:endParaRPr lang="fr-FR" sz="4200" dirty="0" smtClean="0"/>
          </a:p>
          <a:p>
            <a:pPr>
              <a:buNone/>
            </a:pPr>
            <a:r>
              <a:rPr lang="fr-FR" sz="4200" b="1" i="1" dirty="0" smtClean="0"/>
              <a:t>	Comment vas-tu ?</a:t>
            </a:r>
            <a:endParaRPr lang="fr-FR" sz="4200" dirty="0" smtClean="0"/>
          </a:p>
          <a:p>
            <a:pPr>
              <a:buNone/>
            </a:pPr>
            <a:r>
              <a:rPr lang="fr-FR" sz="4200" b="1" i="1" dirty="0" smtClean="0"/>
              <a:t>	</a:t>
            </a:r>
            <a:r>
              <a:rPr lang="fr-FR" sz="4200" b="1" dirty="0" smtClean="0">
                <a:solidFill>
                  <a:srgbClr val="0070C0"/>
                </a:solidFill>
              </a:rPr>
              <a:t>Identité personnelle: </a:t>
            </a:r>
            <a:r>
              <a:rPr lang="fr-FR" sz="4200" b="1" i="1" dirty="0" smtClean="0"/>
              <a:t>Je m’appelle Marie, j’ai 16 ans. Je suis lycéenne. Plus tard je veux être chirurgien. J’ai un grand frère Théo qui à 18 ans. J’ai aussi un chien qui s’appelle Bobby. J’adore mon chien. Nous habitons avec mes parents et mon frère dans une ferme.</a:t>
            </a:r>
            <a:endParaRPr lang="fr-FR" sz="4200" dirty="0" smtClean="0"/>
          </a:p>
          <a:p>
            <a:pPr>
              <a:buNone/>
            </a:pPr>
            <a:r>
              <a:rPr lang="fr-FR" sz="4200" b="1" i="1" dirty="0" smtClean="0"/>
              <a:t>	</a:t>
            </a:r>
            <a:r>
              <a:rPr lang="fr-FR" sz="4200" b="1" i="1" dirty="0" smtClean="0">
                <a:solidFill>
                  <a:srgbClr val="0070C0"/>
                </a:solidFill>
              </a:rPr>
              <a:t>Ce qu’elle  aime ou n’aime pas: </a:t>
            </a:r>
            <a:r>
              <a:rPr lang="fr-FR" sz="4200" b="1" i="1" dirty="0" smtClean="0"/>
              <a:t>A l’école j’aime beaucoup la physique. J’adore les maths mais je déteste le français. J’aime beaucoup le sport aussi. </a:t>
            </a:r>
            <a:endParaRPr lang="fr-FR" sz="42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fr-FR" sz="4200" b="1" i="1" dirty="0" smtClean="0">
                <a:solidFill>
                  <a:srgbClr val="0070C0"/>
                </a:solidFill>
              </a:rPr>
              <a:t>	Loisirs: </a:t>
            </a:r>
            <a:r>
              <a:rPr lang="fr-FR" sz="4200" b="1" i="1" dirty="0" smtClean="0"/>
              <a:t>Je fais de la course à pieds ainsi que </a:t>
            </a:r>
            <a:r>
              <a:rPr lang="fr-FR" sz="4200" b="1" i="1" dirty="0" smtClean="0"/>
              <a:t>du tennis </a:t>
            </a:r>
            <a:r>
              <a:rPr lang="fr-FR" sz="4200" b="1" i="1" dirty="0" smtClean="0"/>
              <a:t>et de la randonnée.</a:t>
            </a:r>
            <a:endParaRPr lang="fr-FR" sz="4200" dirty="0" smtClean="0"/>
          </a:p>
          <a:p>
            <a:pPr>
              <a:buNone/>
            </a:pPr>
            <a:r>
              <a:rPr lang="fr-FR" sz="4200" b="1" i="1" dirty="0" smtClean="0"/>
              <a:t>	Pendant mes loisirs je fais du bricolage. J’aide mes parents dans le jardin et à la ferme. J’aime lire et aller au cinéma avec mes amis.</a:t>
            </a:r>
            <a:endParaRPr lang="fr-FR" sz="4200" dirty="0" smtClean="0"/>
          </a:p>
          <a:p>
            <a:pPr>
              <a:buNone/>
            </a:pPr>
            <a:r>
              <a:rPr lang="fr-FR" sz="4200" b="1" i="1" dirty="0" smtClean="0"/>
              <a:t>	</a:t>
            </a:r>
            <a:r>
              <a:rPr lang="fr-FR" sz="4200" b="1" i="1" dirty="0" smtClean="0">
                <a:solidFill>
                  <a:srgbClr val="0070C0"/>
                </a:solidFill>
              </a:rPr>
              <a:t>Routine quotidienne: </a:t>
            </a:r>
            <a:r>
              <a:rPr lang="fr-FR" sz="4200" b="1" i="1" dirty="0" smtClean="0"/>
              <a:t>Pendant l’école, je me réveille à 7h, mais souvent je ne me lève qu’à </a:t>
            </a:r>
            <a:r>
              <a:rPr lang="fr-FR" sz="4200" b="1" i="1" dirty="0" smtClean="0"/>
              <a:t>7h15. </a:t>
            </a:r>
            <a:r>
              <a:rPr lang="fr-FR" sz="4200" b="1" i="1" dirty="0" smtClean="0"/>
              <a:t>Ensuite je prends ma douche et je prends mon petit-déjeuner.</a:t>
            </a:r>
            <a:endParaRPr lang="fr-FR" sz="4200" dirty="0" smtClean="0"/>
          </a:p>
          <a:p>
            <a:pPr>
              <a:buNone/>
            </a:pPr>
            <a:r>
              <a:rPr lang="fr-FR" sz="4200" b="1" i="1" dirty="0" smtClean="0"/>
              <a:t>	Vers 8h je pars au lycée. Le bus me prend devant chez moi.</a:t>
            </a:r>
            <a:endParaRPr lang="fr-FR" sz="4200" dirty="0" smtClean="0"/>
          </a:p>
          <a:p>
            <a:pPr>
              <a:buNone/>
            </a:pPr>
            <a:r>
              <a:rPr lang="fr-FR" sz="4200" b="1" i="1" dirty="0" smtClean="0"/>
              <a:t>	J’ai cours du lundi au vendredi de 8h30 à 16h. Le midi je mange à la cantine.</a:t>
            </a:r>
            <a:endParaRPr lang="fr-FR" sz="4200" dirty="0" smtClean="0"/>
          </a:p>
          <a:p>
            <a:pPr>
              <a:buNone/>
            </a:pPr>
            <a:r>
              <a:rPr lang="fr-FR" sz="4200" b="1" i="1" dirty="0" smtClean="0"/>
              <a:t>	Après les cours je rentre à la maison vers 16h30 et je fais mes devoirs jusqu’au diner. Parfois j’aide ma mère à faire le ménage . </a:t>
            </a:r>
          </a:p>
          <a:p>
            <a:pPr>
              <a:buNone/>
            </a:pPr>
            <a:r>
              <a:rPr lang="fr-FR" sz="4200" b="1" i="1" dirty="0" smtClean="0"/>
              <a:t>	Avec mes parents et mon frère nous dînons vers 20h. Ensuite je regarde un peu la télévision. Je me couche vers 21h30</a:t>
            </a:r>
            <a:r>
              <a:rPr lang="fr-FR" sz="3800" b="1" i="1" dirty="0" smtClean="0"/>
              <a:t>.</a:t>
            </a:r>
            <a:endParaRPr lang="fr-FR" sz="3800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Exemple de réponse: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68863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b="1" i="1" dirty="0" smtClean="0">
                <a:solidFill>
                  <a:srgbClr val="0070C0"/>
                </a:solidFill>
              </a:rPr>
              <a:t>	Questions sur l’identité personnelle: </a:t>
            </a:r>
            <a:r>
              <a:rPr lang="fr-FR" b="1" i="1" dirty="0" smtClean="0"/>
              <a:t>Et toi comment tu t’appelles ? Quel âge as-tu ? Est-ce que tu as des frères et sœurs ? As-tu un chien ou un chat?</a:t>
            </a:r>
            <a:r>
              <a:rPr lang="fr-FR" dirty="0" smtClean="0"/>
              <a:t> </a:t>
            </a:r>
            <a:r>
              <a:rPr lang="fr-FR" b="1" i="1" dirty="0" smtClean="0"/>
              <a:t>Que veux-tu faire plus tard comme travail ? </a:t>
            </a:r>
          </a:p>
          <a:p>
            <a:pPr>
              <a:buNone/>
            </a:pPr>
            <a:r>
              <a:rPr lang="fr-FR" b="1" i="1" dirty="0" smtClean="0"/>
              <a:t>	</a:t>
            </a:r>
            <a:r>
              <a:rPr lang="fr-FR" b="1" i="1" dirty="0" smtClean="0">
                <a:solidFill>
                  <a:srgbClr val="0070C0"/>
                </a:solidFill>
              </a:rPr>
              <a:t>Questions sur le quotidien: </a:t>
            </a:r>
            <a:r>
              <a:rPr lang="fr-FR" b="1" i="1" dirty="0" smtClean="0"/>
              <a:t>Tu vas à l’école toute la journée ? A quelle heure est-ce que tu te lèves le matin ? </a:t>
            </a:r>
          </a:p>
          <a:p>
            <a:pPr>
              <a:buNone/>
            </a:pPr>
            <a:r>
              <a:rPr lang="fr-FR" b="1" i="1" dirty="0" smtClean="0"/>
              <a:t>	</a:t>
            </a:r>
            <a:r>
              <a:rPr lang="fr-FR" b="1" i="1" dirty="0" smtClean="0">
                <a:solidFill>
                  <a:srgbClr val="0070C0"/>
                </a:solidFill>
              </a:rPr>
              <a:t>Questions sur ce qu’il/elle aime ou n’aime pas: </a:t>
            </a:r>
            <a:r>
              <a:rPr lang="fr-FR" b="1" i="1" dirty="0" smtClean="0"/>
              <a:t>Est-ce que tu aimes les maths aussi ?  Aimes-tu lire?</a:t>
            </a:r>
          </a:p>
          <a:p>
            <a:pPr>
              <a:buNone/>
            </a:pPr>
            <a:r>
              <a:rPr lang="fr-FR" b="1" i="1" dirty="0" smtClean="0"/>
              <a:t>	</a:t>
            </a:r>
            <a:r>
              <a:rPr lang="fr-FR" b="1" i="1" dirty="0" smtClean="0">
                <a:solidFill>
                  <a:srgbClr val="0070C0"/>
                </a:solidFill>
              </a:rPr>
              <a:t>Question sur les loisirs: </a:t>
            </a:r>
            <a:r>
              <a:rPr lang="fr-FR" b="1" i="1" dirty="0" smtClean="0"/>
              <a:t>Que fais-tu pendant tes loisirs ? Vas-tu souvent au cinéma </a:t>
            </a:r>
            <a:r>
              <a:rPr lang="fr-FR" b="1" i="1" dirty="0" smtClean="0"/>
              <a:t>?</a:t>
            </a:r>
          </a:p>
          <a:p>
            <a:pPr>
              <a:buNone/>
            </a:pPr>
            <a:endParaRPr lang="fr-FR" b="1" i="1" dirty="0" smtClean="0"/>
          </a:p>
          <a:p>
            <a:pPr>
              <a:buNone/>
            </a:pPr>
            <a:r>
              <a:rPr lang="fr-FR" b="1" i="1" dirty="0" smtClean="0"/>
              <a:t>A bientôt, j’attends de tes nouvelles.</a:t>
            </a:r>
          </a:p>
          <a:p>
            <a:pPr>
              <a:buNone/>
            </a:pPr>
            <a:r>
              <a:rPr lang="fr-FR" b="1" i="1" dirty="0" smtClean="0"/>
              <a:t>Marie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fr-FR" b="1" dirty="0" smtClean="0"/>
              <a:t>4. </a:t>
            </a:r>
            <a:r>
              <a:rPr lang="fr-FR" b="1" u="sng" dirty="0" smtClean="0"/>
              <a:t>ELLE </a:t>
            </a:r>
            <a:r>
              <a:rPr lang="fr-FR" b="1" u="sng" dirty="0"/>
              <a:t>A QUEL AGE</a:t>
            </a:r>
            <a:r>
              <a:rPr lang="fr-FR" b="1" dirty="0"/>
              <a:t>?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Courier New" pitchFamily="49" charset="0"/>
              <a:buChar char="o"/>
            </a:pPr>
            <a:endParaRPr lang="fr-FR" dirty="0"/>
          </a:p>
        </p:txBody>
      </p:sp>
      <p:pic>
        <p:nvPicPr>
          <p:cNvPr id="5" name="4. age_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72400" y="692696"/>
            <a:ext cx="592832" cy="592832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467544" y="1628800"/>
          <a:ext cx="8208912" cy="338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/>
              </a:tblGrid>
              <a:tr h="846094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Elle à 77 ans</a:t>
                      </a:r>
                      <a:endParaRPr lang="fr-FR" sz="3200" dirty="0"/>
                    </a:p>
                  </a:txBody>
                  <a:tcPr/>
                </a:tc>
              </a:tr>
              <a:tr h="846094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Elle a 67 ans</a:t>
                      </a:r>
                      <a:endParaRPr lang="fr-FR" sz="3200" dirty="0"/>
                    </a:p>
                  </a:txBody>
                  <a:tcPr/>
                </a:tc>
              </a:tr>
              <a:tr h="846094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Elle a 66 ans</a:t>
                      </a:r>
                      <a:endParaRPr lang="fr-FR" sz="3200" dirty="0"/>
                    </a:p>
                  </a:txBody>
                  <a:tcPr/>
                </a:tc>
              </a:tr>
              <a:tr h="846094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elle a 76 ans</a:t>
                      </a:r>
                      <a:endParaRPr lang="fr-FR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131840" y="1772816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131840" y="2636912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131840" y="3429000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131840" y="4293096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fr-FR" b="1" u="sng" dirty="0" smtClean="0"/>
              <a:t>5. PARLER </a:t>
            </a:r>
            <a:r>
              <a:rPr lang="fr-FR" b="1" u="sng" dirty="0"/>
              <a:t>DE SA JOURNEE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4000" dirty="0"/>
              <a:t>Nao et Greg parlent de leur journée. Où </a:t>
            </a:r>
            <a:r>
              <a:rPr lang="fr-FR" sz="4000" dirty="0" smtClean="0"/>
              <a:t>est-ce que </a:t>
            </a:r>
            <a:r>
              <a:rPr lang="fr-FR" sz="4000" dirty="0"/>
              <a:t>Nao a mangé à midi </a:t>
            </a:r>
            <a:r>
              <a:rPr lang="fr-FR" sz="4000" dirty="0" smtClean="0"/>
              <a:t>?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4" name="5. PARLER DE SA JOURNE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380312" y="6021288"/>
            <a:ext cx="440432" cy="440432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51520" y="2276872"/>
          <a:ext cx="8496944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/>
              </a:tblGrid>
              <a:tr h="828092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à l’école</a:t>
                      </a:r>
                      <a:endParaRPr lang="fr-FR" sz="3200" dirty="0"/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chez elle</a:t>
                      </a:r>
                      <a:endParaRPr lang="fr-FR" sz="3200" dirty="0"/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dans un bar</a:t>
                      </a:r>
                      <a:endParaRPr lang="fr-FR" sz="3200" dirty="0"/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chez son amie américaine</a:t>
                      </a:r>
                      <a:endParaRPr lang="fr-FR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860032" y="2420888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860032" y="3284984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860032" y="4077072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860032" y="4941168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944216"/>
          </a:xfrm>
        </p:spPr>
        <p:txBody>
          <a:bodyPr>
            <a:normAutofit fontScale="90000"/>
          </a:bodyPr>
          <a:lstStyle/>
          <a:p>
            <a:pPr lvl="0" algn="l"/>
            <a:r>
              <a:rPr lang="fr-FR" b="1" u="sng" dirty="0" smtClean="0"/>
              <a:t>6. ECOUTEZ </a:t>
            </a:r>
            <a:r>
              <a:rPr lang="fr-FR" b="1" u="sng" dirty="0"/>
              <a:t>ET INDIQUEZ SI LA PHRASE EST AU FEMININ OU AU MASCULIN.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3777285"/>
          </a:xfrm>
        </p:spPr>
        <p:txBody>
          <a:bodyPr/>
          <a:lstStyle/>
          <a:p>
            <a:pPr>
              <a:buNone/>
            </a:pPr>
            <a:endParaRPr lang="fr-FR" dirty="0"/>
          </a:p>
        </p:txBody>
      </p:sp>
      <p:pic>
        <p:nvPicPr>
          <p:cNvPr id="4" name="6. genre_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660232" y="1700808"/>
            <a:ext cx="728464" cy="728464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539552" y="2780928"/>
          <a:ext cx="8136904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/>
              </a:tblGrid>
              <a:tr h="792088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féminin</a:t>
                      </a:r>
                      <a:endParaRPr lang="fr-FR" sz="32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masculin</a:t>
                      </a:r>
                      <a:endParaRPr lang="fr-FR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915816" y="2924944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915816" y="3717032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417638"/>
          </a:xfrm>
        </p:spPr>
        <p:txBody>
          <a:bodyPr>
            <a:normAutofit fontScale="90000"/>
          </a:bodyPr>
          <a:lstStyle/>
          <a:p>
            <a:pPr algn="l"/>
            <a:r>
              <a:rPr lang="fr-FR" b="1" dirty="0"/>
              <a:t>7.</a:t>
            </a:r>
            <a:r>
              <a:rPr lang="fr-FR" dirty="0"/>
              <a:t> </a:t>
            </a:r>
            <a:r>
              <a:rPr lang="fr-FR" b="1" u="sng" dirty="0"/>
              <a:t>LISEZ LE MESSAGE PUIS COCHER LES REPONSES CORRECTES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 l="18084" t="12143" r="19939" b="19762"/>
          <a:stretch>
            <a:fillRect/>
          </a:stretch>
        </p:blipFill>
        <p:spPr bwMode="auto">
          <a:xfrm>
            <a:off x="179512" y="1412776"/>
            <a:ext cx="871296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Type de message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467544" y="1628800"/>
          <a:ext cx="8280920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/>
              </a:tblGrid>
              <a:tr h="1512168">
                <a:tc>
                  <a:txBody>
                    <a:bodyPr/>
                    <a:lstStyle/>
                    <a:p>
                      <a:endParaRPr lang="fr-FR" sz="3200" dirty="0" smtClean="0"/>
                    </a:p>
                    <a:p>
                      <a:r>
                        <a:rPr lang="fr-FR" sz="3200" dirty="0" smtClean="0"/>
                        <a:t>C ’est un message administratif.</a:t>
                      </a:r>
                      <a:endParaRPr lang="fr-FR" sz="3200" dirty="0"/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endParaRPr lang="fr-FR" sz="3200" dirty="0" smtClean="0"/>
                    </a:p>
                    <a:p>
                      <a:r>
                        <a:rPr lang="fr-FR" sz="3200" dirty="0" smtClean="0"/>
                        <a:t>C’est un message amical.</a:t>
                      </a:r>
                      <a:endParaRPr lang="fr-FR" sz="3200" dirty="0"/>
                    </a:p>
                  </a:txBody>
                  <a:tcPr/>
                </a:tc>
              </a:tr>
              <a:tr h="1584176">
                <a:tc>
                  <a:txBody>
                    <a:bodyPr/>
                    <a:lstStyle/>
                    <a:p>
                      <a:endParaRPr lang="fr-FR" sz="3200" dirty="0" smtClean="0"/>
                    </a:p>
                    <a:p>
                      <a:r>
                        <a:rPr lang="fr-FR" sz="3200" dirty="0" smtClean="0"/>
                        <a:t>On ne sait pas.</a:t>
                      </a:r>
                      <a:endParaRPr lang="fr-FR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56176" y="2132856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156176" y="3645024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156176" y="5157192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712</Words>
  <Application>Microsoft Office PowerPoint</Application>
  <PresentationFormat>Affichage à l'écran (4:3)</PresentationFormat>
  <Paragraphs>243</Paragraphs>
  <Slides>45</Slides>
  <Notes>0</Notes>
  <HiddenSlides>0</HiddenSlides>
  <MMClips>6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6" baseType="lpstr">
      <vt:lpstr>Thème Office</vt:lpstr>
      <vt:lpstr>Afpli luzy</vt:lpstr>
      <vt:lpstr>1. OU EST-CE ?</vt:lpstr>
      <vt:lpstr>2. OU EST-CE ?</vt:lpstr>
      <vt:lpstr>3. QUAND EST-CE QU’ILS SE VERRONT? </vt:lpstr>
      <vt:lpstr>4. ELLE A QUEL AGE? </vt:lpstr>
      <vt:lpstr>5. PARLER DE SA JOURNEE </vt:lpstr>
      <vt:lpstr>6. ECOUTEZ ET INDIQUEZ SI LA PHRASE EST AU FEMININ OU AU MASCULIN. </vt:lpstr>
      <vt:lpstr>7. LISEZ LE MESSAGE PUIS COCHER LES REPONSES CORRECTES </vt:lpstr>
      <vt:lpstr>Type de message</vt:lpstr>
      <vt:lpstr>7.A. POUQUOI VINCENT FAIT UNE FÊTE ? </vt:lpstr>
      <vt:lpstr>7.B. A QUELLE HEURE COMMENCE LA FÊTE ? </vt:lpstr>
      <vt:lpstr>8. LISEZ LE TEXTE ET REPONDEZ </vt:lpstr>
      <vt:lpstr>9. COCHEZ LES REPONSES CORRECTES </vt:lpstr>
      <vt:lpstr>9.B.   ___________________ est votre adresse ? </vt:lpstr>
      <vt:lpstr>9.C. De _________________ couleur est cette voiture ? </vt:lpstr>
      <vt:lpstr>10. ASSOCIEZ </vt:lpstr>
      <vt:lpstr>11. COMPLETEZ PAR « avoir » ou « être ». </vt:lpstr>
      <vt:lpstr>12. ASSOCIEZ </vt:lpstr>
      <vt:lpstr>13. JE VOUS PRESENTE LA FAMILLE DUPLAN.   REPONDEZ AU QUESTIONNAIRE SUIVANT : </vt:lpstr>
      <vt:lpstr>13.A. LES LIENS DE FAMILLE: </vt:lpstr>
      <vt:lpstr>13.A. (suite) LES LIENS DE FAMILLE:</vt:lpstr>
      <vt:lpstr>13.B. RÉFLÉCHISSONS :  </vt:lpstr>
      <vt:lpstr>13.B. (suite) RÉFLÉCHISSONS :</vt:lpstr>
      <vt:lpstr>13.B. (suite) RÉFLÉCHISSONS :</vt:lpstr>
      <vt:lpstr>13.B. (suite) RÉFLÉCHISSONS :</vt:lpstr>
      <vt:lpstr>14. LISEZ CES PANNEAUX D’INFORMATIONS ET REPONDEZ AUX QUESTIONS</vt:lpstr>
      <vt:lpstr>14.B. QUAND MARION PEUT-ELLE ALLER A LA BIBLIOTHEQUE. COCHEZ LES BONNES REPONSES (X) </vt:lpstr>
      <vt:lpstr>14.C ASSOCIEZ LE JOUR ET L’HORAIRE AU SPORT QUI CORRESPOND. </vt:lpstr>
      <vt:lpstr>14.D. C’EST MERCREDI. IL EST 18 HEURES. L’INFIRMERIE EST-ELLE OUVERTE ? </vt:lpstr>
      <vt:lpstr>15. VOICI LE DEBUT DU ROMAN :  « UNE NOUVELLE ELEVE AU COLLEGE ». </vt:lpstr>
      <vt:lpstr>REPONDEZ AUX QUESTIONS : 15.A. QUAND SE PASSE L’HISTOIRE ? COCHEZ LA BONNE REPONSE (X). </vt:lpstr>
      <vt:lpstr>15.B. OU SE PASSE L’HISTOIRE ? COCHEZ LA BONNE REPONSE (X). </vt:lpstr>
      <vt:lpstr>15. (suite) VOICI LE DEBUT DU ROMAN :  « UNE NOUVELLE ELEVE AU COLLEGE ».</vt:lpstr>
      <vt:lpstr>15. (suite) VOICI LE DEBUT DU ROMAN :  « UNE NOUVELLE ELEVE AU COLLEGE ».</vt:lpstr>
      <vt:lpstr>16. CONJUGUEZ LES VERBES : VOULOIR – POUVOIR – S’HABILLER– SE RASER – SE REVEILLER– BALAYER et PRENDRE  au présent </vt:lpstr>
      <vt:lpstr>16. CONJUGUEZ LES VERBES (suite):</vt:lpstr>
      <vt:lpstr>16. CONJUGUEZ LES VERBES (suite):</vt:lpstr>
      <vt:lpstr>16. CONJUGUEZ LES VERBES (suite):</vt:lpstr>
      <vt:lpstr>16. CONJUGUEZ LES VERBES (suite):</vt:lpstr>
      <vt:lpstr>16. CONJUGUEZ LES VERBES (suite):</vt:lpstr>
      <vt:lpstr>16. CONJUGUEZ LES VERBES (suite):</vt:lpstr>
      <vt:lpstr>17. VOUS ECRIVEZ UNE LETTRE  A UN CORRESPONDANT OU A UNE CORRESPONDANTE.  </vt:lpstr>
      <vt:lpstr>17. VOUS ECRIVEZ UNE LETTRE  A UN CORRESPONDANT OU A UNE CORRESPONDANTE. (suite) </vt:lpstr>
      <vt:lpstr>Exemple de réponse:</vt:lpstr>
      <vt:lpstr>Exemple de réponse: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Afpli luzy</dc:title>
  <dc:creator>Nathalie</dc:creator>
  <cp:lastModifiedBy>Nathalie</cp:lastModifiedBy>
  <cp:revision>3</cp:revision>
  <dcterms:created xsi:type="dcterms:W3CDTF">2019-11-04T12:27:11Z</dcterms:created>
  <dcterms:modified xsi:type="dcterms:W3CDTF">2019-11-05T16:31:53Z</dcterms:modified>
</cp:coreProperties>
</file>